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9456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5487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108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0146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4394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1225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966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7858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718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8017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1014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117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71F78-912F-4379-84AD-623DDAEE3D37}" type="datetimeFigureOut">
              <a:rPr lang="de-DE" smtClean="0"/>
              <a:t>10.11.2014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2E4C1-A0C4-49E6-863C-FD72FA3D21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262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2593551" y="2685958"/>
            <a:ext cx="3751710" cy="108543"/>
          </a:xfrm>
          <a:prstGeom prst="rect">
            <a:avLst/>
          </a:prstGeom>
          <a:solidFill>
            <a:srgbClr val="A51E3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4431" tIns="22215" rIns="44431" bIns="22215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8" name="Rectangle 24"/>
          <p:cNvSpPr txBox="1">
            <a:spLocks noChangeArrowheads="1"/>
          </p:cNvSpPr>
          <p:nvPr/>
        </p:nvSpPr>
        <p:spPr bwMode="auto">
          <a:xfrm>
            <a:off x="0" y="3212976"/>
            <a:ext cx="9144000" cy="73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2pPr>
            <a:lvl3pPr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3pPr>
            <a:lvl4pPr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4pPr>
            <a:lvl5pPr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5pPr>
            <a:lvl6pPr marL="457200"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6pPr>
            <a:lvl7pPr marL="914400"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7pPr>
            <a:lvl8pPr marL="1371600"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8pPr>
            <a:lvl9pPr marL="1828800" algn="l" defTabSz="1474788" rtl="0" eaLnBrk="1" fontAlgn="base" hangingPunct="1">
              <a:lnSpc>
                <a:spcPts val="4513"/>
              </a:lnSpc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hlink"/>
                </a:solidFill>
                <a:latin typeface="Arial" charset="0"/>
              </a:defRPr>
            </a:lvl9pPr>
          </a:lstStyle>
          <a:p>
            <a:pPr algn="ctr">
              <a:lnSpc>
                <a:spcPts val="2624"/>
              </a:lnSpc>
            </a:pPr>
            <a:r>
              <a:rPr lang="de-DE" sz="2800" kern="0" dirty="0" smtClean="0">
                <a:solidFill>
                  <a:srgbClr val="A51E37"/>
                </a:solidFill>
                <a:latin typeface="Arial"/>
              </a:rPr>
              <a:t>Lernen </a:t>
            </a:r>
            <a:r>
              <a:rPr lang="de-DE" sz="2800" kern="0" dirty="0" smtClean="0">
                <a:solidFill>
                  <a:srgbClr val="A51E37"/>
                </a:solidFill>
                <a:latin typeface="Arial"/>
              </a:rPr>
              <a:t>in den Naturwissenschaften</a:t>
            </a:r>
            <a:r>
              <a:rPr lang="de-DE" sz="3400" b="0" kern="0" dirty="0">
                <a:solidFill>
                  <a:srgbClr val="333333"/>
                </a:solidFill>
                <a:latin typeface="Arial"/>
              </a:rPr>
              <a:t/>
            </a:r>
            <a:br>
              <a:rPr lang="de-DE" sz="3400" b="0" kern="0" dirty="0">
                <a:solidFill>
                  <a:srgbClr val="333333"/>
                </a:solidFill>
                <a:latin typeface="Arial"/>
              </a:rPr>
            </a:br>
            <a:r>
              <a:rPr lang="de-DE" sz="2100" kern="0" dirty="0" smtClean="0">
                <a:solidFill>
                  <a:schemeClr val="bg2">
                    <a:lumMod val="50000"/>
                  </a:schemeClr>
                </a:solidFill>
                <a:latin typeface="Arial"/>
              </a:rPr>
              <a:t>ein Angebot für Studierende im ersten Semester</a:t>
            </a:r>
          </a:p>
          <a:p>
            <a:pPr algn="ctr">
              <a:lnSpc>
                <a:spcPts val="2624"/>
              </a:lnSpc>
            </a:pPr>
            <a:endParaRPr lang="de-DE" sz="2100" b="0" kern="0" dirty="0">
              <a:solidFill>
                <a:srgbClr val="D3D6D8">
                  <a:lumMod val="75000"/>
                </a:srgbClr>
              </a:solidFill>
              <a:latin typeface="Arial"/>
            </a:endParaRPr>
          </a:p>
        </p:txBody>
      </p:sp>
      <p:sp>
        <p:nvSpPr>
          <p:cNvPr id="19" name="Rectangle 25"/>
          <p:cNvSpPr txBox="1">
            <a:spLocks noChangeArrowheads="1"/>
          </p:cNvSpPr>
          <p:nvPr/>
        </p:nvSpPr>
        <p:spPr bwMode="auto">
          <a:xfrm>
            <a:off x="155575" y="3861048"/>
            <a:ext cx="8808914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defTabSz="2085975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3375" indent="-328613" algn="l" defTabSz="2085975" rtl="0" eaLnBrk="1" fontAlgn="base" hangingPunct="1">
              <a:lnSpc>
                <a:spcPts val="54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I"/>
              <a:defRPr sz="4500">
                <a:solidFill>
                  <a:schemeClr val="tx1"/>
                </a:solidFill>
                <a:latin typeface="+mn-lt"/>
              </a:defRPr>
            </a:lvl2pPr>
            <a:lvl3pPr marL="858838" indent="-522288" algn="l" defTabSz="2085975" rtl="0" eaLnBrk="1" fontAlgn="base" hangingPunct="1">
              <a:lnSpc>
                <a:spcPts val="54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4500">
                <a:solidFill>
                  <a:schemeClr val="tx1"/>
                </a:solidFill>
                <a:latin typeface="+mn-lt"/>
              </a:defRPr>
            </a:lvl3pPr>
            <a:lvl4pPr marL="1266825" indent="-404813" algn="l" defTabSz="2085975" rtl="0" eaLnBrk="1" fontAlgn="base" hangingPunct="1">
              <a:lnSpc>
                <a:spcPts val="5475"/>
              </a:lnSpc>
              <a:spcBef>
                <a:spcPct val="0"/>
              </a:spcBef>
              <a:spcAft>
                <a:spcPct val="0"/>
              </a:spcAft>
              <a:buChar char="•"/>
              <a:defRPr sz="4500">
                <a:solidFill>
                  <a:schemeClr val="tx1"/>
                </a:solidFill>
                <a:latin typeface="+mn-lt"/>
              </a:defRPr>
            </a:lvl4pPr>
            <a:lvl5pPr marL="3275013" indent="-409575" algn="l" defTabSz="2085975" rtl="0" eaLnBrk="1" fontAlgn="base" hangingPunct="1">
              <a:lnSpc>
                <a:spcPts val="6388"/>
              </a:lnSpc>
              <a:spcBef>
                <a:spcPct val="0"/>
              </a:spcBef>
              <a:spcAft>
                <a:spcPct val="0"/>
              </a:spcAft>
              <a:buChar char="»"/>
              <a:defRPr sz="4500">
                <a:solidFill>
                  <a:schemeClr val="tx1"/>
                </a:solidFill>
                <a:latin typeface="+mn-lt"/>
              </a:defRPr>
            </a:lvl5pPr>
            <a:lvl6pPr marL="3732213" indent="-409575" algn="l" defTabSz="2085975" rtl="0" eaLnBrk="1" fontAlgn="base" hangingPunct="1">
              <a:lnSpc>
                <a:spcPts val="6388"/>
              </a:lnSpc>
              <a:spcBef>
                <a:spcPct val="0"/>
              </a:spcBef>
              <a:spcAft>
                <a:spcPct val="0"/>
              </a:spcAft>
              <a:buChar char="»"/>
              <a:defRPr sz="4500">
                <a:solidFill>
                  <a:schemeClr val="tx1"/>
                </a:solidFill>
                <a:latin typeface="+mn-lt"/>
              </a:defRPr>
            </a:lvl6pPr>
            <a:lvl7pPr marL="4189413" indent="-409575" algn="l" defTabSz="2085975" rtl="0" eaLnBrk="1" fontAlgn="base" hangingPunct="1">
              <a:lnSpc>
                <a:spcPts val="6388"/>
              </a:lnSpc>
              <a:spcBef>
                <a:spcPct val="0"/>
              </a:spcBef>
              <a:spcAft>
                <a:spcPct val="0"/>
              </a:spcAft>
              <a:buChar char="»"/>
              <a:defRPr sz="4500">
                <a:solidFill>
                  <a:schemeClr val="tx1"/>
                </a:solidFill>
                <a:latin typeface="+mn-lt"/>
              </a:defRPr>
            </a:lvl7pPr>
            <a:lvl8pPr marL="4646613" indent="-409575" algn="l" defTabSz="2085975" rtl="0" eaLnBrk="1" fontAlgn="base" hangingPunct="1">
              <a:lnSpc>
                <a:spcPts val="6388"/>
              </a:lnSpc>
              <a:spcBef>
                <a:spcPct val="0"/>
              </a:spcBef>
              <a:spcAft>
                <a:spcPct val="0"/>
              </a:spcAft>
              <a:buChar char="»"/>
              <a:defRPr sz="4500">
                <a:solidFill>
                  <a:schemeClr val="tx1"/>
                </a:solidFill>
                <a:latin typeface="+mn-lt"/>
              </a:defRPr>
            </a:lvl8pPr>
            <a:lvl9pPr marL="5103813" indent="-409575" algn="l" defTabSz="2085975" rtl="0" eaLnBrk="1" fontAlgn="base" hangingPunct="1">
              <a:lnSpc>
                <a:spcPts val="6388"/>
              </a:lnSpc>
              <a:spcBef>
                <a:spcPct val="0"/>
              </a:spcBef>
              <a:spcAft>
                <a:spcPct val="0"/>
              </a:spcAft>
              <a:buChar char="»"/>
              <a:defRPr sz="45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r>
              <a:rPr lang="de-DE" sz="1200" dirty="0" smtClean="0"/>
              <a:t>Sie </a:t>
            </a:r>
            <a:r>
              <a:rPr lang="de-DE" sz="1200" dirty="0"/>
              <a:t>sind nun bereits seit ein paar Wochen an der Uni. Die Vorlesungen und Übungen laufen. </a:t>
            </a:r>
            <a:r>
              <a:rPr lang="de-DE" sz="1200" dirty="0" smtClean="0"/>
              <a:t>Die ersten Prüfungen an der Uni sind in Sichtweite. </a:t>
            </a:r>
            <a:r>
              <a:rPr lang="de-DE" sz="1200" dirty="0"/>
              <a:t>Sie haben eine Idee davon, wie Uni funktioniert. Das sind die besten Voraussetzungen </a:t>
            </a:r>
            <a:r>
              <a:rPr lang="de-DE" sz="1200" dirty="0" smtClean="0"/>
              <a:t>um sich in einem interaktiven Workshop mit dem Thema „Lernen“ zu befassen. </a:t>
            </a:r>
            <a:r>
              <a:rPr lang="de-DE" sz="1200" dirty="0"/>
              <a:t>Insbesondere schauen wir auf Lernplanung und auf Lerntechniken mit dem Ziel, dass Sie passende Arbeitsmethoden für Ihr Studium finden und den Klausuren am Ende des Semesters gut entgegensehen können</a:t>
            </a:r>
            <a:r>
              <a:rPr lang="de-DE" sz="1200" dirty="0" smtClean="0"/>
              <a:t>. </a:t>
            </a:r>
            <a:endParaRPr lang="de-DE" sz="1200" dirty="0"/>
          </a:p>
          <a:p>
            <a:pPr>
              <a:lnSpc>
                <a:spcPct val="100000"/>
              </a:lnSpc>
            </a:pPr>
            <a:endParaRPr lang="de-DE" sz="1200" kern="0" dirty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Termin: </a:t>
            </a: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Mittwoch, 10.12.14 </a:t>
            </a: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von </a:t>
            </a: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18-21 </a:t>
            </a: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Uhr</a:t>
            </a:r>
          </a:p>
          <a:p>
            <a:pPr algn="ctr">
              <a:lnSpc>
                <a:spcPct val="100000"/>
              </a:lnSpc>
            </a:pP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Ort: Hörsaalzentrum Morgenstelle</a:t>
            </a: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, Raum 7E02</a:t>
            </a:r>
            <a:endParaRPr lang="de-DE" sz="1200" b="1" kern="0" dirty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Zentrale Studienberatung, Katja </a:t>
            </a:r>
            <a:r>
              <a:rPr lang="de-DE" sz="1200" b="1" kern="0" dirty="0" err="1" smtClean="0">
                <a:solidFill>
                  <a:srgbClr val="333333"/>
                </a:solidFill>
                <a:latin typeface="Arial"/>
              </a:rPr>
              <a:t>Grathwol</a:t>
            </a: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 u. stud. Hilfskräfte</a:t>
            </a:r>
            <a:endParaRPr lang="de-DE" sz="1200" b="1" kern="0" dirty="0" smtClean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de-DE" sz="1200" b="1" kern="0" dirty="0" smtClean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de-DE" sz="1200" b="1" kern="0" dirty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de-DE" sz="1200" kern="0" dirty="0" smtClean="0">
                <a:solidFill>
                  <a:srgbClr val="333333"/>
                </a:solidFill>
                <a:latin typeface="Arial"/>
              </a:rPr>
              <a:t>Begrenzte Teilnehmerzahl</a:t>
            </a:r>
            <a:endParaRPr lang="de-DE" sz="1200" kern="0" dirty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Anmeldung</a:t>
            </a: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: per </a:t>
            </a: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Mail oder persönlich </a:t>
            </a: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bis </a:t>
            </a: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03.12.14 </a:t>
            </a:r>
            <a:r>
              <a:rPr lang="de-DE" sz="1200" b="1" kern="0" dirty="0">
                <a:solidFill>
                  <a:srgbClr val="333333"/>
                </a:solidFill>
                <a:latin typeface="Arial"/>
              </a:rPr>
              <a:t>an </a:t>
            </a:r>
            <a:endParaRPr lang="de-DE" sz="1200" b="1" kern="0" dirty="0" smtClean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de-DE" sz="1200" b="1" kern="0" dirty="0" smtClean="0">
                <a:solidFill>
                  <a:srgbClr val="333333"/>
                </a:solidFill>
                <a:latin typeface="Arial"/>
              </a:rPr>
              <a:t>info.morgenstelle@beratung.uni-tuebingen.de </a:t>
            </a:r>
            <a:endParaRPr lang="de-DE" sz="1200" b="1" kern="0" dirty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de-DE" sz="1200" kern="0" dirty="0" smtClean="0">
              <a:solidFill>
                <a:srgbClr val="333333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de-DE" sz="1200" kern="0" dirty="0" smtClean="0">
                <a:solidFill>
                  <a:srgbClr val="333333"/>
                </a:solidFill>
                <a:latin typeface="Arial"/>
              </a:rPr>
              <a:t>Zentrale Studienberatung im Hörsaalzentrum Morgenstelle, Raum 8E10 (neben Hörsaal N4),  </a:t>
            </a:r>
            <a:r>
              <a:rPr lang="de-DE" sz="1200" kern="0" dirty="0">
                <a:solidFill>
                  <a:srgbClr val="333333"/>
                </a:solidFill>
                <a:latin typeface="Arial"/>
              </a:rPr>
              <a:t>www.uni-tuebingen.de/zsb</a:t>
            </a:r>
          </a:p>
          <a:p>
            <a:pPr algn="ctr">
              <a:lnSpc>
                <a:spcPct val="100000"/>
              </a:lnSpc>
            </a:pPr>
            <a:endParaRPr lang="de-DE" sz="1200" kern="0" dirty="0">
              <a:solidFill>
                <a:srgbClr val="333333"/>
              </a:solidFill>
              <a:latin typeface="Arial"/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1968924" y="283651"/>
            <a:ext cx="5000965" cy="256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defTabSz="716599" fontAlgn="base">
              <a:lnSpc>
                <a:spcPts val="972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700" b="1" dirty="0">
                <a:solidFill>
                  <a:srgbClr val="A51E37"/>
                </a:solidFill>
                <a:latin typeface="Arial"/>
              </a:rPr>
              <a:t>Zentrale Verwaltung</a:t>
            </a:r>
          </a:p>
          <a:p>
            <a:pPr defTabSz="716599" fontAlgn="base">
              <a:lnSpc>
                <a:spcPts val="972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700" b="1" dirty="0">
                <a:solidFill>
                  <a:srgbClr val="A51E37"/>
                </a:solidFill>
                <a:latin typeface="Arial"/>
              </a:rPr>
              <a:t>II – Studium und Lehre</a:t>
            </a:r>
          </a:p>
        </p:txBody>
      </p:sp>
      <p:pic>
        <p:nvPicPr>
          <p:cNvPr id="1026" name="Picture 2" descr="Logo Universität Tübin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9533"/>
            <a:ext cx="1565369" cy="60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uni-tuebingen.de/typo3temp/pics/9034c7c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551" y="661598"/>
            <a:ext cx="3751709" cy="202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2511207" y="2794501"/>
            <a:ext cx="28156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Zentrale Studienberatung</a:t>
            </a:r>
            <a:endParaRPr lang="de-DE" sz="900" dirty="0"/>
          </a:p>
        </p:txBody>
      </p:sp>
    </p:spTree>
    <p:extLst>
      <p:ext uri="{BB962C8B-B14F-4D97-AF65-F5344CB8AC3E}">
        <p14:creationId xmlns:p14="http://schemas.microsoft.com/office/powerpoint/2010/main" val="2572905623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</Words>
  <Application>Microsoft Office PowerPoint</Application>
  <PresentationFormat>Bildschirmpräsentation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Katja Grathwol</dc:creator>
  <cp:lastModifiedBy>Katja Grathwol</cp:lastModifiedBy>
  <cp:revision>12</cp:revision>
  <cp:lastPrinted>2014-11-04T11:15:41Z</cp:lastPrinted>
  <dcterms:created xsi:type="dcterms:W3CDTF">2014-10-02T07:19:29Z</dcterms:created>
  <dcterms:modified xsi:type="dcterms:W3CDTF">2014-11-10T10:11:16Z</dcterms:modified>
</cp:coreProperties>
</file>